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>
        <p:scale>
          <a:sx n="66" d="100"/>
          <a:sy n="66" d="100"/>
        </p:scale>
        <p:origin x="223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D5974-9B31-A048-64E9-D29F6ECE5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B9D2E862-59ED-39B6-BD2F-A5E730ACF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2EF15F3-0574-544A-2644-BE6228E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93B89E0-4452-86F4-E2D1-F3B15459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544BBA2-590F-3C08-790F-0E3A217E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1265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76091-1918-D77A-D4B0-91E64167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B8203AAA-6502-0746-8006-FAC519280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5A9D67AA-9FD0-94CD-9D84-A72A81D2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7ECB9BE-4D89-1CD9-BDB0-F7E6EC48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9C9FC1B-8080-992E-D6EC-43D7F127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9189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BF10D14D-1406-4051-EF03-6050B712F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42539D9-3A44-4211-A8B9-605EC31C3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87F5E11-88C8-C03A-581A-673C544C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A15E2FB-E5CE-14B8-E177-39C54274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D7CF485-9BD9-CA88-FB47-68C0FEA5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6252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8B513-E1A1-0A84-8E59-30238ACB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03301E4-5124-0FED-1504-CE96569F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15FAC2F-59E8-C898-7C80-3C276AF3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9105C5A-19A4-FAE6-1CEE-283D0EE4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AF30FBB-CDFD-CAA1-6448-2F46148A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8809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D4BF5-2574-5B56-6E7E-81B7B639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FA195049-1E9F-FBFC-0C20-60202ED9D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B27F4DE-98FC-F6ED-5151-C57036C4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8E725E3-F1F2-148E-530D-68F277BE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F88F7E6-5AC5-6DFA-500D-0AFF2617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309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723CD-68E7-D8B5-0BAA-2666ABD8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224D8D3-FC12-C366-3F93-3737D9E4C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83345AC2-2936-A03D-3C0E-00BC65929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147EF2D0-BAE8-C9B5-4AD7-42517EB7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F473BCD2-3595-1773-3379-C8534383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4E29E64-07A6-BC37-D48C-F2BBE4C1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6342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D0F7-2046-F793-C3E9-E1791861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8510B57-0C21-01E9-70DC-0DCA2A21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2C675F58-EA0F-96DC-6E13-6FFB04981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881868F5-0EBA-4C84-809B-AA222954D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B14863B7-2526-21A2-DB93-93D1C644F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314667BF-5A67-12FE-9F61-D0156E2BA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6816EA35-21CE-3D8B-51DB-1E07121C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1E6F829D-722D-96B8-45A0-CE196611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00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033FE-8AE6-7C39-E910-E1B3C38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A222647F-6E72-2AB8-62E5-242A590E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F691C902-0742-B351-862A-E8812BE0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F10BB0-1F4C-516C-FAC4-0E1726EB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2227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F2CA206D-A15A-9AA7-1301-DEE25B69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ED26E02-1082-9006-FFC4-A7581B09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9432CFD-83BB-94FF-B97A-6298D57D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8556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94303-D25D-D32C-A2E7-58C2F5CD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E93472C-BC93-7FAF-D4FC-64E0A5A1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159A7574-014F-06C7-388E-CD01FE0D7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2275EF7F-DECE-115B-7C21-3E67095C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5831E1CF-C5D5-2B3D-D723-7483D463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9EA577F-A12D-27ED-E20B-9AF9B4CB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473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A5B18-72E1-81BD-2258-E636CFFF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84DC3C8E-F16B-8827-2507-F7D408304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586C98A7-95C4-25F5-332A-65970131A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29921F0-C2C4-165F-D563-092D6AD7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E2ED579-2FED-ABED-5806-0664C41C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BF89A21-D6A2-7118-CD13-731F6C0F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2437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62E9490A-D416-D2CE-2E72-5F7EA7B6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E28BD20-BB38-C730-DC9F-E579BD04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E94B944-0FE2-7B8B-3037-F005ACEAF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C8674-F918-4565-A535-5EFCA092F334}" type="datetimeFigureOut">
              <a:rPr lang="uk-UA" smtClean="0"/>
              <a:t>20.03.2024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67EAACC-4F2F-F676-1192-EEF1D6E79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191D596-DFBD-8A26-2130-B2E13EDF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9FF2-32FC-40E2-921E-8D47D900521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14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621F9-7986-D4BA-78AC-5B20B2E6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DC495-2AF7-27E6-01B4-056E91B14DCD}"/>
              </a:ext>
            </a:extLst>
          </p:cNvPr>
          <p:cNvSpPr txBox="1"/>
          <p:nvPr/>
        </p:nvSpPr>
        <p:spPr>
          <a:xfrm>
            <a:off x="-174625" y="863600"/>
            <a:ext cx="13055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2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СВІТОВІ МАРКИ АВТОМОБІЛІВ</a:t>
            </a:r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162DE668-8502-2ECB-F7F6-DFEC406FAC51}"/>
              </a:ext>
            </a:extLst>
          </p:cNvPr>
          <p:cNvSpPr/>
          <p:nvPr/>
        </p:nvSpPr>
        <p:spPr>
          <a:xfrm>
            <a:off x="2825175" y="4597400"/>
            <a:ext cx="7056000" cy="457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0EEC20-F128-5EEC-1274-E3DF43ECE619}"/>
              </a:ext>
            </a:extLst>
          </p:cNvPr>
          <p:cNvSpPr txBox="1"/>
          <p:nvPr/>
        </p:nvSpPr>
        <p:spPr>
          <a:xfrm>
            <a:off x="10510837" y="6302436"/>
            <a:ext cx="474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28.02.2024</a:t>
            </a:r>
          </a:p>
        </p:txBody>
      </p:sp>
    </p:spTree>
    <p:extLst>
      <p:ext uri="{BB962C8B-B14F-4D97-AF65-F5344CB8AC3E}">
        <p14:creationId xmlns:p14="http://schemas.microsoft.com/office/powerpoint/2010/main" val="77116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B05A94-E910-30DE-3A25-AC3D4D7E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2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5802533-E540-0E96-E3B3-49C1C94F20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900" y="-1050132"/>
            <a:ext cx="14058900" cy="790813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82" y="1963059"/>
            <a:ext cx="5212236" cy="2931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7ADE0-88DF-3702-8FCB-623822970855}"/>
              </a:ext>
            </a:extLst>
          </p:cNvPr>
          <p:cNvSpPr txBox="1"/>
          <p:nvPr/>
        </p:nvSpPr>
        <p:spPr>
          <a:xfrm>
            <a:off x="-1086643" y="-1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36289-5C84-B3C2-1575-9F645CC11D6C}"/>
              </a:ext>
            </a:extLst>
          </p:cNvPr>
          <p:cNvSpPr txBox="1"/>
          <p:nvPr/>
        </p:nvSpPr>
        <p:spPr>
          <a:xfrm>
            <a:off x="69850" y="230832"/>
            <a:ext cx="607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ASTON MARTIN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F23BC-C12D-B300-03DB-ED4467DB5900}"/>
              </a:ext>
            </a:extLst>
          </p:cNvPr>
          <p:cNvSpPr txBox="1"/>
          <p:nvPr/>
        </p:nvSpPr>
        <p:spPr>
          <a:xfrm>
            <a:off x="119382" y="972459"/>
            <a:ext cx="674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</a:rPr>
              <a:t>це британський виробник розкішних спортивних автомобілів, який відомий своїми елегантними дизайном і високою швидкістю. Компанія була заснована в 1913 році </a:t>
            </a:r>
            <a:r>
              <a:rPr lang="uk-UA" sz="2400" dirty="0" err="1">
                <a:solidFill>
                  <a:schemeClr val="bg1"/>
                </a:solidFill>
              </a:rPr>
              <a:t>Лайонелем</a:t>
            </a:r>
            <a:r>
              <a:rPr lang="uk-UA" sz="2400" dirty="0">
                <a:solidFill>
                  <a:schemeClr val="bg1"/>
                </a:solidFill>
              </a:rPr>
              <a:t> Мартіном і Робертом </a:t>
            </a:r>
            <a:r>
              <a:rPr lang="uk-UA" sz="2400" dirty="0" err="1">
                <a:solidFill>
                  <a:schemeClr val="bg1"/>
                </a:solidFill>
              </a:rPr>
              <a:t>Бемфордом</a:t>
            </a:r>
            <a:r>
              <a:rPr lang="uk-UA" sz="2400" dirty="0">
                <a:solidFill>
                  <a:schemeClr val="bg1"/>
                </a:solidFill>
              </a:rPr>
              <a:t>, і отримала своє ім'я від змішання прізвищ їхніх засновників. </a:t>
            </a:r>
            <a:r>
              <a:rPr lang="en-US" sz="2400" dirty="0">
                <a:solidFill>
                  <a:schemeClr val="bg1"/>
                </a:solidFill>
              </a:rPr>
              <a:t>Aston Martin </a:t>
            </a:r>
            <a:r>
              <a:rPr lang="uk-UA" sz="2400" dirty="0">
                <a:solidFill>
                  <a:schemeClr val="bg1"/>
                </a:solidFill>
              </a:rPr>
              <a:t>виробляє широкий спектр автомобілів, включаючи купе, кабріолети та спортивні автомобілі. Вони відомі своїми ексклюзивними інтер'єрами, розкішшю та вражаючими технічними </a:t>
            </a:r>
            <a:r>
              <a:rPr lang="uk-UA" sz="2400" spc="-150" dirty="0">
                <a:solidFill>
                  <a:schemeClr val="bg1"/>
                </a:solidFill>
              </a:rPr>
              <a:t>характеристиками</a:t>
            </a:r>
            <a:r>
              <a:rPr lang="en-US" sz="2400" spc="-150" dirty="0">
                <a:solidFill>
                  <a:schemeClr val="bg1"/>
                </a:solidFill>
              </a:rPr>
              <a:t> </a:t>
            </a:r>
            <a:r>
              <a:rPr lang="uk-UA" sz="2400" spc="-150" dirty="0">
                <a:solidFill>
                  <a:schemeClr val="bg1"/>
                </a:solidFill>
              </a:rPr>
              <a:t>.Поза </a:t>
            </a:r>
            <a:r>
              <a:rPr lang="uk-UA" sz="2400" dirty="0">
                <a:solidFill>
                  <a:schemeClr val="bg1"/>
                </a:solidFill>
              </a:rPr>
              <a:t>виробництвом цивільних автомобілів, </a:t>
            </a:r>
            <a:r>
              <a:rPr lang="en-US" sz="2400" dirty="0">
                <a:solidFill>
                  <a:schemeClr val="bg1"/>
                </a:solidFill>
              </a:rPr>
              <a:t>Aston Martin </a:t>
            </a:r>
            <a:r>
              <a:rPr lang="uk-UA" sz="2400" dirty="0">
                <a:solidFill>
                  <a:schemeClr val="bg1"/>
                </a:solidFill>
              </a:rPr>
              <a:t>також бере участь у автоспорті, зокрема у чемпіонаті </a:t>
            </a:r>
            <a:r>
              <a:rPr lang="en-US" sz="2400" dirty="0">
                <a:solidFill>
                  <a:schemeClr val="bg1"/>
                </a:solidFill>
              </a:rPr>
              <a:t>World Endurance Championship (WEC) </a:t>
            </a:r>
            <a:r>
              <a:rPr lang="uk-UA" sz="2400" dirty="0">
                <a:solidFill>
                  <a:schemeClr val="bg1"/>
                </a:solidFill>
              </a:rPr>
              <a:t>та у 24-годинній гонці </a:t>
            </a:r>
            <a:r>
              <a:rPr lang="uk-UA" sz="2400" dirty="0" err="1">
                <a:solidFill>
                  <a:schemeClr val="bg1"/>
                </a:solidFill>
              </a:rPr>
              <a:t>Ле</a:t>
            </a:r>
            <a:r>
              <a:rPr lang="uk-UA" sz="2400" dirty="0">
                <a:solidFill>
                  <a:schemeClr val="bg1"/>
                </a:solidFill>
              </a:rPr>
              <a:t>-Мана.</a:t>
            </a:r>
          </a:p>
        </p:txBody>
      </p:sp>
    </p:spTree>
    <p:extLst>
      <p:ext uri="{BB962C8B-B14F-4D97-AF65-F5344CB8AC3E}">
        <p14:creationId xmlns:p14="http://schemas.microsoft.com/office/powerpoint/2010/main" val="530699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B05A94-E910-30DE-3A25-AC3D4D7E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4187CB-343D-9711-811C-AD45423DD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00" y="-125016"/>
            <a:ext cx="12636500" cy="71080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-590550" y="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22" y="1334625"/>
            <a:ext cx="3381756" cy="4188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631D2-EA85-68C3-4B4A-9E3896E2DDEC}"/>
              </a:ext>
            </a:extLst>
          </p:cNvPr>
          <p:cNvSpPr txBox="1"/>
          <p:nvPr/>
        </p:nvSpPr>
        <p:spPr>
          <a:xfrm>
            <a:off x="69850" y="230832"/>
            <a:ext cx="503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KOENIGSEGG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36294-0932-1E41-1C6A-539164D88F17}"/>
              </a:ext>
            </a:extLst>
          </p:cNvPr>
          <p:cNvSpPr txBox="1"/>
          <p:nvPr/>
        </p:nvSpPr>
        <p:spPr>
          <a:xfrm>
            <a:off x="184150" y="1016000"/>
            <a:ext cx="78422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</a:rPr>
              <a:t>це шведський виробник </a:t>
            </a:r>
            <a:r>
              <a:rPr lang="uk-UA" sz="2400" dirty="0" err="1">
                <a:solidFill>
                  <a:schemeClr val="bg1"/>
                </a:solidFill>
              </a:rPr>
              <a:t>гіперавтомобілів</a:t>
            </a:r>
            <a:r>
              <a:rPr lang="uk-UA" sz="2400" dirty="0">
                <a:solidFill>
                  <a:schemeClr val="bg1"/>
                </a:solidFill>
              </a:rPr>
              <a:t>, відомий своєю ексклюзивністю, високою продуктивністю та інноваціями в автомобільній технології. Компанія була заснована в 1994 році Крістіаном фон </a:t>
            </a:r>
            <a:r>
              <a:rPr lang="uk-UA" sz="2400" dirty="0" err="1">
                <a:solidFill>
                  <a:schemeClr val="bg1"/>
                </a:solidFill>
              </a:rPr>
              <a:t>Коенігсеггом</a:t>
            </a:r>
            <a:r>
              <a:rPr lang="uk-UA" sz="2400" dirty="0">
                <a:solidFill>
                  <a:schemeClr val="bg1"/>
                </a:solidFill>
              </a:rPr>
              <a:t> у місті </a:t>
            </a:r>
            <a:r>
              <a:rPr lang="uk-UA" sz="2400" dirty="0" err="1">
                <a:solidFill>
                  <a:schemeClr val="bg1"/>
                </a:solidFill>
              </a:rPr>
              <a:t>Ангельхольм</a:t>
            </a:r>
            <a:r>
              <a:rPr lang="uk-UA" sz="2400" dirty="0">
                <a:solidFill>
                  <a:schemeClr val="bg1"/>
                </a:solidFill>
              </a:rPr>
              <a:t>, Швеція. Автомобілі </a:t>
            </a:r>
            <a:r>
              <a:rPr lang="en-US" sz="2400" dirty="0">
                <a:solidFill>
                  <a:schemeClr val="bg1"/>
                </a:solidFill>
              </a:rPr>
              <a:t>Koenigsegg </a:t>
            </a:r>
            <a:r>
              <a:rPr lang="uk-UA" sz="2400" dirty="0">
                <a:solidFill>
                  <a:schemeClr val="bg1"/>
                </a:solidFill>
              </a:rPr>
              <a:t>славляться своєю неймовірною швидкістю та потужністю, а також передовими технологіями, включаючи унікальні системи </a:t>
            </a:r>
            <a:r>
              <a:rPr lang="uk-UA" sz="2400" dirty="0" err="1">
                <a:solidFill>
                  <a:schemeClr val="bg1"/>
                </a:solidFill>
              </a:rPr>
              <a:t>турбонаддуву</a:t>
            </a:r>
            <a:r>
              <a:rPr lang="uk-UA" sz="2400" dirty="0">
                <a:solidFill>
                  <a:schemeClr val="bg1"/>
                </a:solidFill>
              </a:rPr>
              <a:t>, карбонові конструкції та інші інженерні рішення. Деякі з найвідоміших моделей включають </a:t>
            </a:r>
            <a:r>
              <a:rPr lang="en-US" sz="2400" dirty="0">
                <a:solidFill>
                  <a:schemeClr val="bg1"/>
                </a:solidFill>
              </a:rPr>
              <a:t>Koenigsegg </a:t>
            </a:r>
            <a:r>
              <a:rPr lang="en-US" sz="2400" dirty="0" err="1">
                <a:solidFill>
                  <a:schemeClr val="bg1"/>
                </a:solidFill>
              </a:rPr>
              <a:t>Agera</a:t>
            </a:r>
            <a:r>
              <a:rPr lang="en-US" sz="2400" dirty="0">
                <a:solidFill>
                  <a:schemeClr val="bg1"/>
                </a:solidFill>
              </a:rPr>
              <a:t>, Koenigsegg </a:t>
            </a:r>
            <a:r>
              <a:rPr lang="en-US" sz="2400" dirty="0" err="1">
                <a:solidFill>
                  <a:schemeClr val="bg1"/>
                </a:solidFill>
              </a:rPr>
              <a:t>Jesko</a:t>
            </a:r>
            <a:r>
              <a:rPr lang="en-US" sz="2400" dirty="0">
                <a:solidFill>
                  <a:schemeClr val="bg1"/>
                </a:solidFill>
              </a:rPr>
              <a:t>, Koenigsegg </a:t>
            </a:r>
            <a:r>
              <a:rPr lang="en-US" sz="2400" dirty="0" err="1">
                <a:solidFill>
                  <a:schemeClr val="bg1"/>
                </a:solidFill>
              </a:rPr>
              <a:t>Regera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uk-UA" sz="2400" dirty="0">
                <a:solidFill>
                  <a:schemeClr val="bg1"/>
                </a:solidFill>
              </a:rPr>
              <a:t>та найшвидший серійний автомобіль у світі, </a:t>
            </a:r>
            <a:r>
              <a:rPr lang="en-US" sz="2400" dirty="0">
                <a:solidFill>
                  <a:schemeClr val="bg1"/>
                </a:solidFill>
              </a:rPr>
              <a:t>Koenigsegg </a:t>
            </a:r>
            <a:r>
              <a:rPr lang="en-US" sz="2400" dirty="0" err="1">
                <a:solidFill>
                  <a:schemeClr val="bg1"/>
                </a:solidFill>
              </a:rPr>
              <a:t>Jesko</a:t>
            </a:r>
            <a:r>
              <a:rPr lang="en-US" sz="2400" dirty="0">
                <a:solidFill>
                  <a:schemeClr val="bg1"/>
                </a:solidFill>
              </a:rPr>
              <a:t> Absolut. </a:t>
            </a:r>
            <a:r>
              <a:rPr lang="uk-UA" sz="2400" dirty="0">
                <a:solidFill>
                  <a:schemeClr val="bg1"/>
                </a:solidFill>
              </a:rPr>
              <a:t>Компанія постійно працює над розвитком нових технологій і вдосконаленням своїх автомобілів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uk-UA" sz="2400" dirty="0">
                <a:solidFill>
                  <a:schemeClr val="bg1"/>
                </a:solidFill>
              </a:rPr>
              <a:t>Вони є предметом прагнення для колекціонерів та ентузіастів автомобільної індустрії з усього світу.</a:t>
            </a:r>
            <a:r>
              <a:rPr lang="ru-RU" dirty="0"/>
              <a:t> </a:t>
            </a:r>
            <a:endParaRPr lang="uk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99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B05A94-E910-30DE-3A25-AC3D4D7E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2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030358F9-96C6-5831-0E45-1218A6CA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-24066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-24066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-24066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600496" y="7084317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59053" y="7084317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717610" y="7084317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-2377572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-236976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-237757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611590" y="7094250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47959" y="7094250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53863" y="7096503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-168339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2" y="7578242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91" y="7424738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325" y="7578242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458447" y="-1112613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-1874530"/>
            <a:ext cx="2647271" cy="1592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B05A94-E910-30DE-3A25-AC3D4D7E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-1784994"/>
            <a:ext cx="1423578" cy="1366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9FAC0-0857-775E-8460-683096643694}"/>
              </a:ext>
            </a:extLst>
          </p:cNvPr>
          <p:cNvSpPr txBox="1"/>
          <p:nvPr/>
        </p:nvSpPr>
        <p:spPr>
          <a:xfrm>
            <a:off x="1074478" y="1996384"/>
            <a:ext cx="1011555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ДЯКУЮ </a:t>
            </a:r>
          </a:p>
          <a:p>
            <a:pPr algn="ctr"/>
            <a:r>
              <a:rPr lang="uk-UA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 УВАГУ!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3238B-39E8-B6AB-6F63-CCE1C9C33094}"/>
              </a:ext>
            </a:extLst>
          </p:cNvPr>
          <p:cNvSpPr txBox="1"/>
          <p:nvPr/>
        </p:nvSpPr>
        <p:spPr>
          <a:xfrm>
            <a:off x="9235874" y="5523458"/>
            <a:ext cx="269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Підготував:</a:t>
            </a:r>
          </a:p>
          <a:p>
            <a:pPr algn="r"/>
            <a:r>
              <a:rPr lang="uk-UA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Студент групи УП-21</a:t>
            </a:r>
          </a:p>
          <a:p>
            <a:pPr algn="r"/>
            <a:r>
              <a:rPr lang="uk-UA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Кісіль</a:t>
            </a:r>
            <a:r>
              <a:rPr lang="uk-UA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Н.А.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C6611-315C-6551-F556-B15E4F77899D}"/>
              </a:ext>
            </a:extLst>
          </p:cNvPr>
          <p:cNvSpPr txBox="1"/>
          <p:nvPr/>
        </p:nvSpPr>
        <p:spPr>
          <a:xfrm>
            <a:off x="10658494" y="6472648"/>
            <a:ext cx="474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28.02.2024</a:t>
            </a:r>
          </a:p>
        </p:txBody>
      </p:sp>
    </p:spTree>
    <p:extLst>
      <p:ext uri="{BB962C8B-B14F-4D97-AF65-F5344CB8AC3E}">
        <p14:creationId xmlns:p14="http://schemas.microsoft.com/office/powerpoint/2010/main" val="1900327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98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D23FDD-A1F9-7193-320D-A1B6D465B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3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000">
        <p:push dir="u"/>
      </p:transition>
    </mc:Choice>
    <mc:Fallback>
      <p:transition spd="slow" advTm="13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9963C0-849B-A9C5-4045-7C6459FF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516" y="-1407780"/>
            <a:ext cx="13529516" cy="92724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33338" y="277168"/>
            <a:ext cx="2081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D23FDD-A1F9-7193-320D-A1B6D465B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25" y="916633"/>
            <a:ext cx="5515269" cy="529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E4E71-A9B7-CB90-AD2D-F4DA5C76B285}"/>
              </a:ext>
            </a:extLst>
          </p:cNvPr>
          <p:cNvSpPr txBox="1"/>
          <p:nvPr/>
        </p:nvSpPr>
        <p:spPr>
          <a:xfrm>
            <a:off x="165100" y="508001"/>
            <a:ext cx="690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MERCEDES - BENZ</a:t>
            </a:r>
            <a:endParaRPr lang="uk-UA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uk-UA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E3F41-169A-70F0-67DA-EA5FBD4AC934}"/>
              </a:ext>
            </a:extLst>
          </p:cNvPr>
          <p:cNvSpPr txBox="1"/>
          <p:nvPr/>
        </p:nvSpPr>
        <p:spPr>
          <a:xfrm>
            <a:off x="185375" y="1225689"/>
            <a:ext cx="6153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  <a:latin typeface="Söhne"/>
              </a:rPr>
              <a:t>ц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е німецька автомобільна компанія, яка відома своїми високоякісними автомобілями преміум-класу. Компанія була заснована у 1926 році шляхом об'єднання двох підприємств: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öhne"/>
              </a:rPr>
              <a:t>benz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 &amp; cie. 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Та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öhne"/>
              </a:rPr>
              <a:t>daimler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-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öhne"/>
              </a:rPr>
              <a:t>motoren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öhne"/>
              </a:rPr>
              <a:t>-gesellschaft. 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Це стало важливим етапом у розвитку автомобільної індустрії та відкрило шлях для виробництва низки іконічних моделей. Компанія відома розмаїтістю модельного ряду, який включає седани, купе, кросовери, кабріолети, лімузини і спортивні автомобілі. Вони славляться не лише своєю елегантністю, але і передовими технологіями, інноваційним дизайном та високим рівнем комфорту.</a:t>
            </a:r>
            <a:endParaRPr lang="uk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60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D23FDD-A1F9-7193-320D-A1B6D465B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0A8A72-6BB1-A2C5-A793-F01D0671DD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12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192396-CF16-4B26-FE7C-9B91544D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006" y="-2486035"/>
            <a:ext cx="15816006" cy="10543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-920750" y="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60" y="2254537"/>
            <a:ext cx="5567140" cy="2348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C6FC7-F7CD-A782-B5C6-B47D1F54B6B8}"/>
              </a:ext>
            </a:extLst>
          </p:cNvPr>
          <p:cNvSpPr txBox="1"/>
          <p:nvPr/>
        </p:nvSpPr>
        <p:spPr>
          <a:xfrm>
            <a:off x="127000" y="250106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CADILLAC</a:t>
            </a:r>
            <a:endParaRPr lang="uk-UA" sz="5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3CB04D-0E08-4043-9E6E-FEA81B6B33DE}"/>
              </a:ext>
            </a:extLst>
          </p:cNvPr>
          <p:cNvSpPr txBox="1"/>
          <p:nvPr/>
        </p:nvSpPr>
        <p:spPr>
          <a:xfrm>
            <a:off x="127000" y="933058"/>
            <a:ext cx="6807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</a:rPr>
              <a:t>це американська автомобільна компанія, що входить до складу </a:t>
            </a:r>
            <a:r>
              <a:rPr lang="uk-UA" sz="2400" dirty="0" err="1">
                <a:solidFill>
                  <a:schemeClr val="bg1"/>
                </a:solidFill>
              </a:rPr>
              <a:t>general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  <a:r>
              <a:rPr lang="uk-UA" sz="2400" dirty="0" err="1">
                <a:solidFill>
                  <a:schemeClr val="bg1"/>
                </a:solidFill>
              </a:rPr>
              <a:t>motors</a:t>
            </a:r>
            <a:r>
              <a:rPr lang="uk-UA" sz="2400" dirty="0">
                <a:solidFill>
                  <a:schemeClr val="bg1"/>
                </a:solidFill>
              </a:rPr>
              <a:t> (GM). Вона відома своїми розкішними та високоякісними автомобілями, які часто асоціюються з елегантністю, комфортом і високою технологічністю. Компанія </a:t>
            </a:r>
            <a:r>
              <a:rPr lang="uk-UA" sz="2400" dirty="0" err="1">
                <a:solidFill>
                  <a:schemeClr val="bg1"/>
                </a:solidFill>
              </a:rPr>
              <a:t>cadillac</a:t>
            </a:r>
            <a:r>
              <a:rPr lang="uk-UA" sz="2400" dirty="0">
                <a:solidFill>
                  <a:schemeClr val="bg1"/>
                </a:solidFill>
              </a:rPr>
              <a:t> була заснована в 1902 році </a:t>
            </a:r>
            <a:r>
              <a:rPr lang="uk-UA" sz="2400" dirty="0" err="1">
                <a:solidFill>
                  <a:schemeClr val="bg1"/>
                </a:solidFill>
              </a:rPr>
              <a:t>генрі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  <a:r>
              <a:rPr lang="uk-UA" sz="2400" dirty="0" err="1">
                <a:solidFill>
                  <a:schemeClr val="bg1"/>
                </a:solidFill>
              </a:rPr>
              <a:t>ліландом</a:t>
            </a:r>
            <a:r>
              <a:rPr lang="uk-UA" sz="2400" dirty="0">
                <a:solidFill>
                  <a:schemeClr val="bg1"/>
                </a:solidFill>
              </a:rPr>
              <a:t>. З того часу </a:t>
            </a:r>
            <a:r>
              <a:rPr lang="uk-UA" sz="2400" dirty="0" err="1">
                <a:solidFill>
                  <a:schemeClr val="bg1"/>
                </a:solidFill>
              </a:rPr>
              <a:t>cadillac</a:t>
            </a:r>
            <a:r>
              <a:rPr lang="uk-UA" sz="2400" dirty="0">
                <a:solidFill>
                  <a:schemeClr val="bg1"/>
                </a:solidFill>
              </a:rPr>
              <a:t> випускає широкий спектр автомобілів, включаючи седани, купе, кросовери та SUV. Компанія активно працює над впровадженням передових технологій у свої автомобілі, таких як системи безпеки та підтримки водія, а також ефективних двигунів. Також компанія </a:t>
            </a:r>
            <a:r>
              <a:rPr lang="uk-UA" sz="2400" dirty="0" err="1">
                <a:solidFill>
                  <a:schemeClr val="bg1"/>
                </a:solidFill>
              </a:rPr>
              <a:t>cadillac</a:t>
            </a:r>
            <a:r>
              <a:rPr lang="uk-UA" sz="2400" dirty="0">
                <a:solidFill>
                  <a:schemeClr val="bg1"/>
                </a:solidFill>
              </a:rPr>
              <a:t> зосереджується на розвитку електричних автомобілів, щоб відповідати вимогам сучасного ринку та екологічних стандартів</a:t>
            </a:r>
          </a:p>
        </p:txBody>
      </p:sp>
    </p:spTree>
    <p:extLst>
      <p:ext uri="{BB962C8B-B14F-4D97-AF65-F5344CB8AC3E}">
        <p14:creationId xmlns:p14="http://schemas.microsoft.com/office/powerpoint/2010/main" val="4042022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D23FDD-A1F9-7193-320D-A1B6D465B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10699-3EFF-5EEF-9543-292BF4F2E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C8CB3A-6ECE-CAB9-13C3-7751B8A5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8282" y="-2054942"/>
            <a:ext cx="18740282" cy="9370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-647700" y="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2B96B-68FF-6279-E0D1-054495B12CA5}"/>
              </a:ext>
            </a:extLst>
          </p:cNvPr>
          <p:cNvSpPr txBox="1"/>
          <p:nvPr/>
        </p:nvSpPr>
        <p:spPr>
          <a:xfrm>
            <a:off x="165100" y="230832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6669A-DAB2-E7BD-A61C-56316B5D0EC7}"/>
              </a:ext>
            </a:extLst>
          </p:cNvPr>
          <p:cNvSpPr txBox="1"/>
          <p:nvPr/>
        </p:nvSpPr>
        <p:spPr>
          <a:xfrm>
            <a:off x="253999" y="1060467"/>
            <a:ext cx="671980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</a:rPr>
              <a:t>це японська автомобільна та мотоциклетна компанія, що займає провідні позиції у світовій автомобільній індустрії. Заснована в 1946 році </a:t>
            </a:r>
            <a:r>
              <a:rPr lang="uk-UA" sz="2400" dirty="0" err="1">
                <a:solidFill>
                  <a:schemeClr val="bg1"/>
                </a:solidFill>
              </a:rPr>
              <a:t>Сьіхіро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  <a:r>
              <a:rPr lang="uk-UA" sz="2400" dirty="0" err="1">
                <a:solidFill>
                  <a:schemeClr val="bg1"/>
                </a:solidFill>
              </a:rPr>
              <a:t>Хондо</a:t>
            </a:r>
            <a:r>
              <a:rPr lang="uk-UA" sz="2400" dirty="0">
                <a:solidFill>
                  <a:schemeClr val="bg1"/>
                </a:solidFill>
              </a:rPr>
              <a:t> та </a:t>
            </a:r>
            <a:r>
              <a:rPr lang="uk-UA" sz="2400" dirty="0" err="1">
                <a:solidFill>
                  <a:schemeClr val="bg1"/>
                </a:solidFill>
              </a:rPr>
              <a:t>Такео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  <a:r>
              <a:rPr lang="uk-UA" sz="2400" dirty="0" err="1">
                <a:solidFill>
                  <a:schemeClr val="bg1"/>
                </a:solidFill>
              </a:rPr>
              <a:t>Фудзісаво</a:t>
            </a:r>
            <a:r>
              <a:rPr lang="uk-UA" sz="2400" dirty="0">
                <a:solidFill>
                  <a:schemeClr val="bg1"/>
                </a:solidFill>
              </a:rPr>
              <a:t>, компанія почала як виробник мотоциклів. Першим автомобілем був випущений в 1963 році — </a:t>
            </a:r>
            <a:r>
              <a:rPr lang="en-US" sz="2400" dirty="0">
                <a:solidFill>
                  <a:schemeClr val="bg1"/>
                </a:solidFill>
              </a:rPr>
              <a:t>Honda</a:t>
            </a:r>
            <a:r>
              <a:rPr lang="uk-UA" sz="2400" dirty="0">
                <a:solidFill>
                  <a:schemeClr val="bg1"/>
                </a:solidFill>
              </a:rPr>
              <a:t> T360. З часом </a:t>
            </a:r>
            <a:r>
              <a:rPr lang="uk-UA" sz="2400" dirty="0" err="1">
                <a:solidFill>
                  <a:schemeClr val="bg1"/>
                </a:solidFill>
              </a:rPr>
              <a:t>Honda</a:t>
            </a:r>
            <a:r>
              <a:rPr lang="uk-UA" sz="2400" dirty="0">
                <a:solidFill>
                  <a:schemeClr val="bg1"/>
                </a:solidFill>
              </a:rPr>
              <a:t> стала відома своїми інноваціями в галузі технологій, включаючи революційну систему управління клапанами VTEC, систему безпеки </a:t>
            </a:r>
            <a:r>
              <a:rPr lang="en-US" sz="2400" dirty="0">
                <a:solidFill>
                  <a:schemeClr val="bg1"/>
                </a:solidFill>
              </a:rPr>
              <a:t>Honda Sensing</a:t>
            </a:r>
            <a:r>
              <a:rPr lang="uk-UA" sz="2400" dirty="0">
                <a:solidFill>
                  <a:schemeClr val="bg1"/>
                </a:solidFill>
              </a:rPr>
              <a:t>, а також впровадження ефективних гібридних та електричних технологій у свої автомобілі.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 Сьогодні </a:t>
            </a:r>
            <a:r>
              <a:rPr lang="uk-UA" sz="2400" b="0" i="0" dirty="0" err="1">
                <a:solidFill>
                  <a:schemeClr val="bg1"/>
                </a:solidFill>
                <a:effectLst/>
                <a:latin typeface="Söhne"/>
              </a:rPr>
              <a:t>Honda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 випускає широкий спектр автомобілів, включаючи седани, купе, </a:t>
            </a:r>
            <a:r>
              <a:rPr lang="uk-UA" sz="2400" b="0" i="0" dirty="0" err="1">
                <a:solidFill>
                  <a:schemeClr val="bg1"/>
                </a:solidFill>
                <a:effectLst/>
                <a:latin typeface="Söhne"/>
              </a:rPr>
              <a:t>хетчбеки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, кросовери</a:t>
            </a:r>
            <a:r>
              <a:rPr lang="uk-UA" sz="2400" dirty="0">
                <a:solidFill>
                  <a:schemeClr val="bg1"/>
                </a:solidFill>
                <a:latin typeface="Söhne"/>
              </a:rPr>
              <a:t>, </a:t>
            </a:r>
            <a:r>
              <a:rPr lang="uk-UA" sz="2400" b="0" i="0" dirty="0">
                <a:solidFill>
                  <a:schemeClr val="bg1"/>
                </a:solidFill>
                <a:effectLst/>
                <a:latin typeface="Söhne"/>
              </a:rPr>
              <a:t>електричні автомобілі та мотоцикли.</a:t>
            </a:r>
            <a:endParaRPr lang="uk-UA" sz="2400" dirty="0">
              <a:solidFill>
                <a:schemeClr val="bg1"/>
              </a:solidFill>
            </a:endParaRPr>
          </a:p>
          <a:p>
            <a:pPr algn="just"/>
            <a:endParaRPr lang="uk-UA" sz="2400" dirty="0">
              <a:solidFill>
                <a:schemeClr val="bg1"/>
              </a:solidFill>
            </a:endParaRPr>
          </a:p>
          <a:p>
            <a:pPr algn="just"/>
            <a:endParaRPr lang="uk-UA" sz="2400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9335CB-7B6F-0067-56CF-F6CF112B1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6533"/>
            <a:ext cx="7825986" cy="470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3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0E4CCE-3C74-9EFC-E7CC-3A5AD8EE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447" y="-3514725"/>
            <a:ext cx="10407457" cy="13887450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ABCBB1A6-C1F6-AA81-88F7-C182B5AB5A36}"/>
              </a:ext>
            </a:extLst>
          </p:cNvPr>
          <p:cNvSpPr/>
          <p:nvPr/>
        </p:nvSpPr>
        <p:spPr>
          <a:xfrm>
            <a:off x="564243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  <a:p>
            <a:pPr algn="ctr"/>
            <a:endParaRPr lang="uk-UA" dirty="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CD38E5EC-9150-E8BF-9408-0DD19F37FBD7}"/>
              </a:ext>
            </a:extLst>
          </p:cNvPr>
          <p:cNvSpPr/>
          <p:nvPr/>
        </p:nvSpPr>
        <p:spPr>
          <a:xfrm>
            <a:off x="4622800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B5F118AD-9DDD-9BAB-9C62-D8EC1619F95F}"/>
              </a:ext>
            </a:extLst>
          </p:cNvPr>
          <p:cNvSpPr/>
          <p:nvPr/>
        </p:nvSpPr>
        <p:spPr>
          <a:xfrm>
            <a:off x="8681357" y="1207740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C02A592-78E1-3D20-3521-6D25FA69925A}"/>
              </a:ext>
            </a:extLst>
          </p:cNvPr>
          <p:cNvSpPr/>
          <p:nvPr/>
        </p:nvSpPr>
        <p:spPr>
          <a:xfrm>
            <a:off x="564243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AC9DAC12-8E50-A264-C10F-7F88D199CD9D}"/>
              </a:ext>
            </a:extLst>
          </p:cNvPr>
          <p:cNvSpPr/>
          <p:nvPr/>
        </p:nvSpPr>
        <p:spPr>
          <a:xfrm>
            <a:off x="4622800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FAE5EEAA-9054-7437-4EC9-C80A914D615C}"/>
              </a:ext>
            </a:extLst>
          </p:cNvPr>
          <p:cNvSpPr/>
          <p:nvPr/>
        </p:nvSpPr>
        <p:spPr>
          <a:xfrm>
            <a:off x="8681357" y="4156528"/>
            <a:ext cx="2946400" cy="2090058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F62D-DFFB-5E96-46CF-87BFCC53D868}"/>
              </a:ext>
            </a:extLst>
          </p:cNvPr>
          <p:cNvSpPr txBox="1"/>
          <p:nvPr/>
        </p:nvSpPr>
        <p:spPr>
          <a:xfrm>
            <a:off x="564243" y="1236796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GERMANY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9745-0BC6-0EDE-537C-7E4A06503072}"/>
              </a:ext>
            </a:extLst>
          </p:cNvPr>
          <p:cNvSpPr txBox="1"/>
          <p:nvPr/>
        </p:nvSpPr>
        <p:spPr>
          <a:xfrm>
            <a:off x="4622800" y="1244599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USA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EB249-CC1F-80C6-70A3-2B82F3C1870A}"/>
              </a:ext>
            </a:extLst>
          </p:cNvPr>
          <p:cNvSpPr txBox="1"/>
          <p:nvPr/>
        </p:nvSpPr>
        <p:spPr>
          <a:xfrm>
            <a:off x="8717610" y="1236797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JAPAN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575337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A9C38-C998-52E1-3859-24C3D35FF297}"/>
              </a:ext>
            </a:extLst>
          </p:cNvPr>
          <p:cNvSpPr txBox="1"/>
          <p:nvPr/>
        </p:nvSpPr>
        <p:spPr>
          <a:xfrm>
            <a:off x="4611706" y="4166461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UK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1CD6A-D6FA-E49B-3E2A-FA51B3137365}"/>
              </a:ext>
            </a:extLst>
          </p:cNvPr>
          <p:cNvSpPr txBox="1"/>
          <p:nvPr/>
        </p:nvSpPr>
        <p:spPr>
          <a:xfrm>
            <a:off x="8717610" y="4168714"/>
            <a:ext cx="294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SWEDEN</a:t>
            </a:r>
            <a:endParaRPr lang="uk-UA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2002822-9218-AE88-0B70-705E8264C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930974"/>
            <a:ext cx="2924213" cy="123380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9" y="4650453"/>
            <a:ext cx="1588688" cy="15886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31DB0-73E3-E2B5-10DD-F334013D8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238" y="4496949"/>
            <a:ext cx="2683524" cy="150948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2A75CD-EF3F-54A1-102E-3AD475964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72" y="4650453"/>
            <a:ext cx="1169476" cy="14485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CA62BD-4885-A91C-44C9-6AF7068EC7D8}"/>
              </a:ext>
            </a:extLst>
          </p:cNvPr>
          <p:cNvSpPr txBox="1"/>
          <p:nvPr/>
        </p:nvSpPr>
        <p:spPr>
          <a:xfrm>
            <a:off x="2585447" y="203360"/>
            <a:ext cx="812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МАРКИ АВТОМОБІЛІВ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FFE4058-D49D-7C4D-D48D-9B25303C6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92" y="1739838"/>
            <a:ext cx="2647271" cy="1592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B05A94-E910-30DE-3A25-AC3D4D7E3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54" y="1829374"/>
            <a:ext cx="1423578" cy="13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0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">
        <p159:morph option="byObject"/>
      </p:transition>
    </mc:Choice>
    <mc:Fallback>
      <p:transition spd="slow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2F4F42-3D7C-A2D9-268E-1051FECF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952" y="-2137173"/>
            <a:ext cx="16268703" cy="91511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5503A-8AB7-A0C0-8C6B-C307ECA7497E}"/>
              </a:ext>
            </a:extLst>
          </p:cNvPr>
          <p:cNvSpPr txBox="1"/>
          <p:nvPr/>
        </p:nvSpPr>
        <p:spPr>
          <a:xfrm>
            <a:off x="-838200" y="0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ITALY</a:t>
            </a:r>
            <a:endParaRPr lang="uk-UA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2AF172-39E0-E103-F0CE-9B5D95C63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53" y="800099"/>
            <a:ext cx="5674648" cy="5525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D5D9AC-0C5D-7914-C264-C5E0B164D99E}"/>
              </a:ext>
            </a:extLst>
          </p:cNvPr>
          <p:cNvSpPr txBox="1"/>
          <p:nvPr/>
        </p:nvSpPr>
        <p:spPr>
          <a:xfrm>
            <a:off x="69850" y="230832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FERRARI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053D-CB40-6FFF-D4BE-58A7B1B97887}"/>
              </a:ext>
            </a:extLst>
          </p:cNvPr>
          <p:cNvSpPr txBox="1"/>
          <p:nvPr/>
        </p:nvSpPr>
        <p:spPr>
          <a:xfrm>
            <a:off x="121572" y="943732"/>
            <a:ext cx="7955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sz="2400" dirty="0">
                <a:solidFill>
                  <a:schemeClr val="bg1"/>
                </a:solidFill>
              </a:rPr>
              <a:t>це італійська автомобільна компанія, яка виробляє високопродуктивні спортивні автомобілі та гоночні машини. Заснована у 1939 році Енцо Феррарі, компанія спеціалізується на створенні елітних автомобілів, які відомі своєю винятковою динамікою, розкішшю та потужністю.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uk-UA" sz="2400" dirty="0">
                <a:solidFill>
                  <a:schemeClr val="bg1"/>
                </a:solidFill>
              </a:rPr>
              <a:t>Перші автомобілі </a:t>
            </a:r>
            <a:r>
              <a:rPr lang="en-US" sz="2400" dirty="0">
                <a:solidFill>
                  <a:schemeClr val="bg1"/>
                </a:solidFill>
              </a:rPr>
              <a:t>Ferrari </a:t>
            </a:r>
            <a:r>
              <a:rPr lang="uk-UA" sz="2400" dirty="0">
                <a:solidFill>
                  <a:schemeClr val="bg1"/>
                </a:solidFill>
              </a:rPr>
              <a:t>були випущені в 1947 році, і вже тоді вони здобули велику популярність серед автогонщиків та колекціонерів. Бренд </a:t>
            </a:r>
            <a:r>
              <a:rPr lang="en-US" sz="2400" dirty="0">
                <a:solidFill>
                  <a:schemeClr val="bg1"/>
                </a:solidFill>
              </a:rPr>
              <a:t>Ferrari </a:t>
            </a:r>
            <a:r>
              <a:rPr lang="uk-UA" sz="2400" dirty="0">
                <a:solidFill>
                  <a:schemeClr val="bg1"/>
                </a:solidFill>
              </a:rPr>
              <a:t>став синонімом престижу, ексклюзивності та вишуканості. Компанія випускає широкий спектр моделей, включаючи купе, кабріолети та спортивні автомобілі, такі як легендарні моделі </a:t>
            </a:r>
            <a:r>
              <a:rPr lang="en-US" sz="2400" dirty="0">
                <a:solidFill>
                  <a:schemeClr val="bg1"/>
                </a:solidFill>
              </a:rPr>
              <a:t>Ferrari 250 GTO, Ferrari F40, Ferrari Enzo </a:t>
            </a:r>
            <a:r>
              <a:rPr lang="uk-UA" sz="2400" dirty="0">
                <a:solidFill>
                  <a:schemeClr val="bg1"/>
                </a:solidFill>
              </a:rPr>
              <a:t>та </a:t>
            </a:r>
            <a:r>
              <a:rPr lang="en-US" sz="2400" dirty="0">
                <a:solidFill>
                  <a:schemeClr val="bg1"/>
                </a:solidFill>
              </a:rPr>
              <a:t>Ferrari LaFerrari.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Поза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Söhne"/>
              </a:rPr>
              <a:t>виробництвом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Söhne"/>
              </a:rPr>
              <a:t>шикарних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Söhne"/>
              </a:rPr>
              <a:t>автомобілів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 для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Söhne"/>
              </a:rPr>
              <a:t>широкої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ru-RU" sz="2400" b="0" i="0" dirty="0" err="1">
                <a:solidFill>
                  <a:schemeClr val="bg1"/>
                </a:solidFill>
                <a:effectLst/>
                <a:latin typeface="Söhne"/>
              </a:rPr>
              <a:t>аудиторії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Söhne"/>
              </a:rPr>
              <a:t>, Ferrari активно залучена до автоспорту</a:t>
            </a:r>
            <a:endParaRPr lang="uk-U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8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700</Words>
  <Application>Microsoft Office PowerPoint</Application>
  <PresentationFormat>Широкий екран</PresentationFormat>
  <Paragraphs>82</Paragraphs>
  <Slides>15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 Black</vt:lpstr>
      <vt:lpstr>Söhne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Марки автомобілів</dc:title>
  <dc:creator>RB AZAZA</dc:creator>
  <cp:lastModifiedBy>RB AZAZA</cp:lastModifiedBy>
  <cp:revision>9</cp:revision>
  <dcterms:created xsi:type="dcterms:W3CDTF">2024-02-29T09:52:34Z</dcterms:created>
  <dcterms:modified xsi:type="dcterms:W3CDTF">2024-03-20T19:00:21Z</dcterms:modified>
</cp:coreProperties>
</file>